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  <p:sldId id="272" r:id="rId36"/>
    <p:sldId id="273" r:id="rId37"/>
    <p:sldId id="274" r:id="rId38"/>
    <p:sldId id="275" r:id="rId39"/>
    <p:sldId id="276" r:id="rId40"/>
    <p:sldId id="277" r:id="rId41"/>
    <p:sldId id="278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Now" charset="1" panose="00000500000000000000"/>
      <p:regular r:id="rId14"/>
    </p:embeddedFont>
    <p:embeddedFont>
      <p:font typeface="Now Bold" charset="1" panose="00000600000000000000"/>
      <p:regular r:id="rId15"/>
    </p:embeddedFont>
    <p:embeddedFont>
      <p:font typeface="Alice" charset="1" panose="00000500000000000000"/>
      <p:regular r:id="rId16"/>
    </p:embeddedFont>
    <p:embeddedFont>
      <p:font typeface="Alice Bold" charset="1" panose="00000500000000000000"/>
      <p:regular r:id="rId17"/>
    </p:embeddedFont>
    <p:embeddedFont>
      <p:font typeface="Alice Italics" charset="1" panose="00000500000000000000"/>
      <p:regular r:id="rId18"/>
    </p:embeddedFont>
    <p:embeddedFont>
      <p:font typeface="Alice Bold Italics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slides/slide15.xml" Type="http://schemas.openxmlformats.org/officeDocument/2006/relationships/slide"/><Relationship Id="rId35" Target="slides/slide16.xml" Type="http://schemas.openxmlformats.org/officeDocument/2006/relationships/slide"/><Relationship Id="rId36" Target="slides/slide17.xml" Type="http://schemas.openxmlformats.org/officeDocument/2006/relationships/slide"/><Relationship Id="rId37" Target="slides/slide18.xml" Type="http://schemas.openxmlformats.org/officeDocument/2006/relationships/slide"/><Relationship Id="rId38" Target="slides/slide19.xml" Type="http://schemas.openxmlformats.org/officeDocument/2006/relationships/slide"/><Relationship Id="rId39" Target="slides/slide20.xml" Type="http://schemas.openxmlformats.org/officeDocument/2006/relationships/slide"/><Relationship Id="rId4" Target="theme/theme1.xml" Type="http://schemas.openxmlformats.org/officeDocument/2006/relationships/theme"/><Relationship Id="rId40" Target="slides/slide21.xml" Type="http://schemas.openxmlformats.org/officeDocument/2006/relationships/slide"/><Relationship Id="rId41" Target="slides/slide22.xml" Type="http://schemas.openxmlformats.org/officeDocument/2006/relationships/slide"/><Relationship Id="rId42" Target="slides/slide2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4.png" Type="http://schemas.openxmlformats.org/officeDocument/2006/relationships/image"/><Relationship Id="rId5" Target="../media/image25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9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30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997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3929813" y="-3138942"/>
            <a:ext cx="17158524" cy="1715852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500371" y="3086848"/>
            <a:ext cx="4431488" cy="443148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603244" y="3422373"/>
            <a:ext cx="8734722" cy="3556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24"/>
              </a:lnSpc>
            </a:pPr>
            <a:r>
              <a:rPr lang="en-US" sz="12567">
                <a:solidFill>
                  <a:srgbClr val="FFFFFF"/>
                </a:solidFill>
                <a:latin typeface="Now"/>
              </a:rPr>
              <a:t>PROJET - FIL ROUGE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7" r="0" b="97"/>
          <a:stretch>
            <a:fillRect/>
          </a:stretch>
        </p:blipFill>
        <p:spPr>
          <a:xfrm flipH="false" flipV="false" rot="0">
            <a:off x="4792030" y="-803861"/>
            <a:ext cx="9523578" cy="1133244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2450063"/>
            <a:ext cx="6284583" cy="3744646"/>
            <a:chOff x="0" y="0"/>
            <a:chExt cx="8379445" cy="499286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5" id="5"/>
            <p:cNvSpPr txBox="true"/>
            <p:nvPr/>
          </p:nvSpPr>
          <p:spPr>
            <a:xfrm rot="0">
              <a:off x="1564533" y="608597"/>
              <a:ext cx="6814911" cy="9385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10"/>
                </a:lnSpc>
              </a:pPr>
              <a:r>
                <a:rPr lang="en-US" sz="4150">
                  <a:solidFill>
                    <a:srgbClr val="CB997E"/>
                  </a:solidFill>
                  <a:latin typeface="Alice"/>
                </a:rPr>
                <a:t>Cas d'utilisation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1564533" y="3970243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Use Case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422057" y="606643"/>
            <a:ext cx="1688230" cy="84411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173400" y="586740"/>
            <a:ext cx="5111184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0"/>
              </a:lnSpc>
            </a:pPr>
            <a:r>
              <a:rPr lang="en-US" sz="4550">
                <a:solidFill>
                  <a:srgbClr val="CB997E"/>
                </a:solidFill>
                <a:latin typeface="Alice"/>
              </a:rPr>
              <a:t>UML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120640" y="0"/>
            <a:ext cx="1316736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422057" y="606643"/>
            <a:ext cx="1688230" cy="84411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173400" y="586740"/>
            <a:ext cx="5111184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0"/>
              </a:lnSpc>
            </a:pPr>
            <a:r>
              <a:rPr lang="en-US" sz="4550">
                <a:solidFill>
                  <a:srgbClr val="CB997E"/>
                </a:solidFill>
                <a:latin typeface="Alice"/>
              </a:rPr>
              <a:t>UML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42274" y="3202409"/>
            <a:ext cx="969096" cy="48454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73400" y="3145579"/>
            <a:ext cx="5111184" cy="53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0"/>
              </a:lnSpc>
            </a:pPr>
            <a:r>
              <a:rPr lang="en-US" sz="3050">
                <a:solidFill>
                  <a:srgbClr val="CB997E"/>
                </a:solidFill>
                <a:latin typeface="Alice"/>
              </a:rPr>
              <a:t>Diag. D'activité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179244" y="5322744"/>
            <a:ext cx="716978" cy="358489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73400" y="5322930"/>
            <a:ext cx="5111184" cy="32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0"/>
              </a:lnSpc>
            </a:pPr>
            <a:r>
              <a:rPr lang="en-US" sz="1850">
                <a:solidFill>
                  <a:srgbClr val="CB997E"/>
                </a:solidFill>
                <a:latin typeface="Alice"/>
              </a:rPr>
              <a:t>Créer un article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84585"/>
            <a:ext cx="6284583" cy="5675892"/>
            <a:chOff x="0" y="0"/>
            <a:chExt cx="8379445" cy="75678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4" id="4"/>
            <p:cNvSpPr txBox="true"/>
            <p:nvPr/>
          </p:nvSpPr>
          <p:spPr>
            <a:xfrm rot="0">
              <a:off x="1564533" y="567956"/>
              <a:ext cx="6814911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0"/>
                </a:lnSpc>
              </a:pPr>
              <a:r>
                <a:rPr lang="en-US" sz="4550">
                  <a:solidFill>
                    <a:srgbClr val="CB997E"/>
                  </a:solidFill>
                  <a:latin typeface="Alice"/>
                </a:rPr>
                <a:t>UML</a:t>
              </a:r>
            </a:p>
          </p:txBody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1564533" y="3970243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Diag. D'activité</a:t>
              </a:r>
            </a:p>
          </p:txBody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238993" y="6850879"/>
              <a:ext cx="955970" cy="477985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1564533" y="6863812"/>
              <a:ext cx="6814911" cy="4140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90"/>
                </a:lnSpc>
              </a:pPr>
              <a:r>
                <a:rPr lang="en-US" sz="1850">
                  <a:solidFill>
                    <a:srgbClr val="CB997E"/>
                  </a:solidFill>
                  <a:latin typeface="Alice"/>
                </a:rPr>
                <a:t>Créer une vidéothèque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470809" y="0"/>
            <a:ext cx="13817191" cy="97650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7180" t="0" r="7180" b="0"/>
          <a:stretch>
            <a:fillRect/>
          </a:stretch>
        </p:blipFill>
        <p:spPr>
          <a:xfrm flipH="false" flipV="false" rot="0">
            <a:off x="4585672" y="0"/>
            <a:ext cx="13702328" cy="978003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184585"/>
            <a:ext cx="6284583" cy="5675892"/>
            <a:chOff x="0" y="0"/>
            <a:chExt cx="8379445" cy="756785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5" id="5"/>
            <p:cNvSpPr txBox="true"/>
            <p:nvPr/>
          </p:nvSpPr>
          <p:spPr>
            <a:xfrm rot="0">
              <a:off x="1564533" y="567956"/>
              <a:ext cx="6814911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70"/>
                </a:lnSpc>
              </a:pPr>
              <a:r>
                <a:rPr lang="en-US" sz="4550">
                  <a:solidFill>
                    <a:srgbClr val="CB997E"/>
                  </a:solidFill>
                  <a:latin typeface="Alice"/>
                </a:rPr>
                <a:t>UML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1564533" y="3970217"/>
              <a:ext cx="6814911" cy="686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Diag. D'activité</a:t>
              </a:r>
            </a:p>
          </p:txBody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238993" y="6850879"/>
              <a:ext cx="955970" cy="477985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1564533" y="6863826"/>
              <a:ext cx="6814911" cy="4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90"/>
                </a:lnSpc>
              </a:pPr>
              <a:r>
                <a:rPr lang="en-US" sz="1850">
                  <a:solidFill>
                    <a:srgbClr val="CB997E"/>
                  </a:solidFill>
                  <a:latin typeface="Alice"/>
                </a:rPr>
                <a:t>Répondre à un Quizz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84585"/>
            <a:ext cx="6284583" cy="5675892"/>
            <a:chOff x="0" y="0"/>
            <a:chExt cx="8379445" cy="75678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4" id="4"/>
            <p:cNvSpPr txBox="true"/>
            <p:nvPr/>
          </p:nvSpPr>
          <p:spPr>
            <a:xfrm rot="0">
              <a:off x="1564533" y="567956"/>
              <a:ext cx="6814911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70"/>
                </a:lnSpc>
              </a:pPr>
              <a:r>
                <a:rPr lang="en-US" sz="4550">
                  <a:solidFill>
                    <a:srgbClr val="CB997E"/>
                  </a:solidFill>
                  <a:latin typeface="Alice"/>
                </a:rPr>
                <a:t>UML</a:t>
              </a:r>
            </a:p>
          </p:txBody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1564533" y="3970217"/>
              <a:ext cx="6814911" cy="686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Diag. de séquence</a:t>
              </a:r>
            </a:p>
          </p:txBody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238993" y="6850879"/>
              <a:ext cx="955970" cy="477985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1564533" y="6863826"/>
              <a:ext cx="6814911" cy="4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90"/>
                </a:lnSpc>
              </a:pPr>
              <a:r>
                <a:rPr lang="en-US" sz="1850">
                  <a:solidFill>
                    <a:srgbClr val="CB997E"/>
                  </a:solidFill>
                  <a:latin typeface="Alice"/>
                </a:rPr>
                <a:t>Créer un article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706130" y="0"/>
            <a:ext cx="10483567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684" r="0" b="2069"/>
          <a:stretch>
            <a:fillRect/>
          </a:stretch>
        </p:blipFill>
        <p:spPr>
          <a:xfrm flipH="false" flipV="false" rot="0">
            <a:off x="1028700" y="520212"/>
            <a:ext cx="16574606" cy="8248522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184585"/>
            <a:ext cx="6284583" cy="5675892"/>
            <a:chOff x="0" y="0"/>
            <a:chExt cx="8379445" cy="756785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5" id="5"/>
            <p:cNvSpPr txBox="true"/>
            <p:nvPr/>
          </p:nvSpPr>
          <p:spPr>
            <a:xfrm rot="0">
              <a:off x="1564533" y="567956"/>
              <a:ext cx="6814911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70"/>
                </a:lnSpc>
              </a:pPr>
              <a:r>
                <a:rPr lang="en-US" sz="4550">
                  <a:solidFill>
                    <a:srgbClr val="CB997E"/>
                  </a:solidFill>
                  <a:latin typeface="Alice"/>
                </a:rPr>
                <a:t>UML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1564533" y="3970217"/>
              <a:ext cx="6814911" cy="686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Diag. de séquence</a:t>
              </a:r>
            </a:p>
          </p:txBody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238993" y="6850879"/>
              <a:ext cx="955970" cy="477985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1564533" y="6863826"/>
              <a:ext cx="6814911" cy="4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90"/>
                </a:lnSpc>
              </a:pPr>
              <a:r>
                <a:rPr lang="en-US" sz="1850">
                  <a:solidFill>
                    <a:srgbClr val="CB997E"/>
                  </a:solidFill>
                  <a:latin typeface="Alice"/>
                </a:rPr>
                <a:t>Créer une vidéothèque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136" r="1670" b="1136"/>
          <a:stretch>
            <a:fillRect/>
          </a:stretch>
        </p:blipFill>
        <p:spPr>
          <a:xfrm flipH="false" flipV="false" rot="0">
            <a:off x="1672728" y="0"/>
            <a:ext cx="19051389" cy="941997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184585"/>
            <a:ext cx="6284583" cy="5675892"/>
            <a:chOff x="0" y="0"/>
            <a:chExt cx="8379445" cy="756785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562743" y="562743"/>
              <a:ext cx="2250973" cy="1125486"/>
            </a:xfrm>
            <a:prstGeom prst="rect">
              <a:avLst/>
            </a:prstGeom>
          </p:spPr>
        </p:pic>
        <p:sp>
          <p:nvSpPr>
            <p:cNvPr name="TextBox 5" id="5"/>
            <p:cNvSpPr txBox="true"/>
            <p:nvPr/>
          </p:nvSpPr>
          <p:spPr>
            <a:xfrm rot="0">
              <a:off x="1564533" y="567956"/>
              <a:ext cx="6814911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70"/>
                </a:lnSpc>
              </a:pPr>
              <a:r>
                <a:rPr lang="en-US" sz="4550">
                  <a:solidFill>
                    <a:srgbClr val="CB997E"/>
                  </a:solidFill>
                  <a:latin typeface="Alice"/>
                </a:rPr>
                <a:t>UML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4023766"/>
              <a:ext cx="1292128" cy="646064"/>
            </a:xfrm>
            <a:prstGeom prst="rect">
              <a:avLst/>
            </a:prstGeom>
          </p:spPr>
        </p:pic>
        <p:sp>
          <p:nvSpPr>
            <p:cNvPr name="TextBox 7" id="7"/>
            <p:cNvSpPr txBox="true"/>
            <p:nvPr/>
          </p:nvSpPr>
          <p:spPr>
            <a:xfrm rot="0">
              <a:off x="1564533" y="3970217"/>
              <a:ext cx="6814911" cy="686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CB997E"/>
                  </a:solidFill>
                  <a:latin typeface="Alice"/>
                </a:rPr>
                <a:t>Diag. de séquence</a:t>
              </a:r>
            </a:p>
          </p:txBody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238993" y="6850879"/>
              <a:ext cx="955970" cy="477985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1564533" y="6863826"/>
              <a:ext cx="6814911" cy="4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90"/>
                </a:lnSpc>
              </a:pPr>
              <a:r>
                <a:rPr lang="en-US" sz="1850">
                  <a:solidFill>
                    <a:srgbClr val="CB997E"/>
                  </a:solidFill>
                  <a:latin typeface="Alice"/>
                </a:rPr>
                <a:t>Répondre à un Quizz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1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639849" y="-1360651"/>
            <a:ext cx="13008303" cy="1300830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5858351" y="-1805098"/>
            <a:ext cx="4057770" cy="405777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1601990" y="8018506"/>
            <a:ext cx="4057770" cy="405777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7037"/>
          <a:stretch>
            <a:fillRect/>
          </a:stretch>
        </p:blipFill>
        <p:spPr>
          <a:xfrm flipH="false" flipV="false" rot="0">
            <a:off x="4508504" y="3094148"/>
            <a:ext cx="9270991" cy="646389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0" y="0"/>
            <a:ext cx="2839032" cy="2839032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4012328" y="805838"/>
            <a:ext cx="10263345" cy="986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4"/>
              </a:lnSpc>
              <a:spcBef>
                <a:spcPct val="0"/>
              </a:spcBef>
            </a:pPr>
            <a:r>
              <a:rPr lang="en-US" sz="5724">
                <a:solidFill>
                  <a:srgbClr val="CB997E"/>
                </a:solidFill>
                <a:latin typeface="Now"/>
              </a:rPr>
              <a:t>Graphisme et ergonomie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34818" y="2264597"/>
            <a:ext cx="10263345" cy="70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40"/>
              </a:lnSpc>
              <a:spcBef>
                <a:spcPct val="0"/>
              </a:spcBef>
            </a:pPr>
            <a:r>
              <a:rPr lang="en-US" sz="4100" u="sng">
                <a:solidFill>
                  <a:srgbClr val="CB997E"/>
                </a:solidFill>
                <a:latin typeface="Now"/>
              </a:rPr>
              <a:t>La charte graphique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-57278" y="5164826"/>
            <a:ext cx="10263345" cy="624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EDDCD2"/>
                </a:solidFill>
                <a:latin typeface="Alice Italics"/>
              </a:rPr>
              <a:t>La palette de couleurs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6172" y="2889417"/>
            <a:ext cx="1865263" cy="70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u="sng">
                <a:solidFill>
                  <a:srgbClr val="CB997E"/>
                </a:solidFill>
                <a:latin typeface="Now"/>
              </a:rPr>
              <a:t>Le logo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-831648" y="5882229"/>
            <a:ext cx="3037681" cy="88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CB997E"/>
                </a:solidFill>
                <a:latin typeface="Open Sans"/>
              </a:rPr>
              <a:t>Front-End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843038" y="8701313"/>
            <a:ext cx="742649" cy="37132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96400" y="4606119"/>
            <a:ext cx="17095201" cy="3000753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6266486" y="74466"/>
            <a:ext cx="5657850" cy="565785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DCD2">
                <a:alpha val="42745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14041" y="8688915"/>
            <a:ext cx="10067688" cy="358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DDCD2"/>
                </a:solidFill>
                <a:latin typeface="Now"/>
              </a:rPr>
              <a:t>L'arborescence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15075" y="2099462"/>
            <a:ext cx="5657850" cy="1436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20"/>
              </a:lnSpc>
            </a:pPr>
            <a:r>
              <a:rPr lang="en-US" sz="8300">
                <a:solidFill>
                  <a:srgbClr val="CB997E"/>
                </a:solidFill>
                <a:latin typeface="Alice"/>
              </a:rPr>
              <a:t>Maquettage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843038" y="4957838"/>
            <a:ext cx="742649" cy="37132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401019" y="0"/>
            <a:ext cx="9875128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639388" y="4991100"/>
            <a:ext cx="3761632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CB997E"/>
                </a:solidFill>
                <a:latin typeface="Now"/>
              </a:rPr>
              <a:t>Zoning Page d'accueil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997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30742" y="-2269758"/>
            <a:ext cx="14826517" cy="1482651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12328" y="46037"/>
            <a:ext cx="10263345" cy="986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14"/>
              </a:lnSpc>
              <a:spcBef>
                <a:spcPct val="0"/>
              </a:spcBef>
            </a:pPr>
            <a:r>
              <a:rPr lang="en-US" sz="5724">
                <a:solidFill>
                  <a:srgbClr val="FFFFFF"/>
                </a:solidFill>
                <a:latin typeface="Now"/>
              </a:rPr>
              <a:t>Ce que nous allons aborder :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583024" y="1761271"/>
            <a:ext cx="6284583" cy="969096"/>
            <a:chOff x="0" y="0"/>
            <a:chExt cx="8379445" cy="129212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6" id="6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L'idée - Le concept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001584" y="3277495"/>
            <a:ext cx="6284583" cy="969096"/>
            <a:chOff x="0" y="0"/>
            <a:chExt cx="8379445" cy="1292128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9" id="9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L'objectif du projet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30742" y="4658952"/>
            <a:ext cx="6284583" cy="969096"/>
            <a:chOff x="0" y="0"/>
            <a:chExt cx="8379445" cy="1292128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12" id="12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Le cahier des charges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001584" y="6057707"/>
            <a:ext cx="6284583" cy="969096"/>
            <a:chOff x="0" y="0"/>
            <a:chExt cx="8379445" cy="1292128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15" id="15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Les fonctionnalités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583024" y="7674619"/>
            <a:ext cx="6284583" cy="969096"/>
            <a:chOff x="0" y="0"/>
            <a:chExt cx="8379445" cy="1292128"/>
          </a:xfrm>
        </p:grpSpPr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18" id="18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Le "design du site"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377652" y="8888779"/>
            <a:ext cx="6284583" cy="969096"/>
            <a:chOff x="0" y="0"/>
            <a:chExt cx="8379445" cy="1292128"/>
          </a:xfrm>
        </p:grpSpPr>
        <p:pic>
          <p:nvPicPr>
            <p:cNvPr name="Picture 20" id="20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-323032" y="323032"/>
              <a:ext cx="1292128" cy="646064"/>
            </a:xfrm>
            <a:prstGeom prst="rect">
              <a:avLst/>
            </a:prstGeom>
          </p:spPr>
        </p:pic>
        <p:sp>
          <p:nvSpPr>
            <p:cNvPr name="TextBox 21" id="21"/>
            <p:cNvSpPr txBox="true"/>
            <p:nvPr/>
          </p:nvSpPr>
          <p:spPr>
            <a:xfrm rot="0">
              <a:off x="1564533" y="269510"/>
              <a:ext cx="6814911" cy="6864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0"/>
                </a:lnSpc>
              </a:pPr>
              <a:r>
                <a:rPr lang="en-US" sz="3050">
                  <a:solidFill>
                    <a:srgbClr val="EDDCD2"/>
                  </a:solidFill>
                  <a:latin typeface="Alice"/>
                </a:rPr>
                <a:t>La Base de données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-185662" y="9627949"/>
            <a:ext cx="742649" cy="37132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57193" y="119628"/>
            <a:ext cx="16573615" cy="932265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533029" y="9661211"/>
            <a:ext cx="3761632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CB997E"/>
                </a:solidFill>
                <a:latin typeface="Now"/>
              </a:rPr>
              <a:t>Le Mock-up de la Page d'accueil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95072" y="0"/>
            <a:ext cx="1497856" cy="74892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1681" t="0" r="1681" b="0"/>
          <a:stretch>
            <a:fillRect/>
          </a:stretch>
        </p:blipFill>
        <p:spPr>
          <a:xfrm flipH="false" flipV="false" rot="0">
            <a:off x="169289" y="1878996"/>
            <a:ext cx="17949422" cy="716261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295537" y="644153"/>
            <a:ext cx="12824297" cy="85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CB997E"/>
                </a:solidFill>
                <a:latin typeface="Alice"/>
              </a:rPr>
              <a:t>Base de Données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789485" y="3893507"/>
            <a:ext cx="3037681" cy="88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CB997E"/>
                </a:solidFill>
                <a:latin typeface="Open Sans"/>
              </a:rPr>
              <a:t>Back-End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591318" y="9443962"/>
            <a:ext cx="742649" cy="37132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562322" y="9431504"/>
            <a:ext cx="10067688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Now"/>
              </a:rPr>
              <a:t>Méthode Conceptuelle des Données (MCD)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95072" y="0"/>
            <a:ext cx="1497856" cy="74892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990" r="0" b="990"/>
          <a:stretch>
            <a:fillRect/>
          </a:stretch>
        </p:blipFill>
        <p:spPr>
          <a:xfrm flipH="false" flipV="false" rot="0">
            <a:off x="232501" y="1894307"/>
            <a:ext cx="17822998" cy="716261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295537" y="644153"/>
            <a:ext cx="12824297" cy="85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CB997E"/>
                </a:solidFill>
                <a:latin typeface="Alice"/>
              </a:rPr>
              <a:t>Base de Données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537766" y="4002722"/>
            <a:ext cx="3037681" cy="88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CB997E"/>
                </a:solidFill>
                <a:latin typeface="Open Sans"/>
              </a:rPr>
              <a:t>Back-End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591318" y="9443962"/>
            <a:ext cx="742649" cy="37132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562322" y="9431504"/>
            <a:ext cx="10067688" cy="35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Now"/>
              </a:rPr>
              <a:t>Modèle Logique des Données (MLD)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DC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8351" y="-1805098"/>
            <a:ext cx="4057770" cy="405777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601990" y="8018506"/>
            <a:ext cx="4057770" cy="405777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44069" y="422478"/>
            <a:ext cx="15399862" cy="962491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259474" y="223787"/>
            <a:ext cx="15752270" cy="9957855"/>
            <a:chOff x="0" y="0"/>
            <a:chExt cx="4873240" cy="3080636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873240" cy="3080637"/>
            </a:xfrm>
            <a:custGeom>
              <a:avLst/>
              <a:gdLst/>
              <a:ahLst/>
              <a:cxnLst/>
              <a:rect r="r" b="b" t="t" l="l"/>
              <a:pathLst>
                <a:path h="3080637" w="4873240">
                  <a:moveTo>
                    <a:pt x="4748780" y="59690"/>
                  </a:moveTo>
                  <a:cubicBezTo>
                    <a:pt x="4784340" y="59690"/>
                    <a:pt x="4813550" y="88900"/>
                    <a:pt x="4813550" y="124460"/>
                  </a:cubicBezTo>
                  <a:lnTo>
                    <a:pt x="4813550" y="2956177"/>
                  </a:lnTo>
                  <a:cubicBezTo>
                    <a:pt x="4813550" y="2991736"/>
                    <a:pt x="4784340" y="3020946"/>
                    <a:pt x="4748780" y="3020946"/>
                  </a:cubicBezTo>
                  <a:lnTo>
                    <a:pt x="124460" y="3020946"/>
                  </a:lnTo>
                  <a:cubicBezTo>
                    <a:pt x="88900" y="3020946"/>
                    <a:pt x="59690" y="2991736"/>
                    <a:pt x="59690" y="295617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4748780" y="59690"/>
                  </a:lnTo>
                  <a:moveTo>
                    <a:pt x="474878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956177"/>
                  </a:lnTo>
                  <a:cubicBezTo>
                    <a:pt x="0" y="3024756"/>
                    <a:pt x="55880" y="3080637"/>
                    <a:pt x="124460" y="3080637"/>
                  </a:cubicBezTo>
                  <a:lnTo>
                    <a:pt x="4748780" y="3080637"/>
                  </a:lnTo>
                  <a:cubicBezTo>
                    <a:pt x="4817360" y="3080637"/>
                    <a:pt x="4873240" y="3024756"/>
                    <a:pt x="4873240" y="2956177"/>
                  </a:cubicBezTo>
                  <a:lnTo>
                    <a:pt x="4873240" y="124460"/>
                  </a:lnTo>
                  <a:cubicBezTo>
                    <a:pt x="4873240" y="55880"/>
                    <a:pt x="4817360" y="0"/>
                    <a:pt x="4748780" y="0"/>
                  </a:cubicBezTo>
                  <a:close/>
                </a:path>
              </a:pathLst>
            </a:custGeom>
            <a:solidFill>
              <a:srgbClr val="CB997E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34812" y="5133975"/>
            <a:ext cx="19535305" cy="0"/>
          </a:xfrm>
          <a:prstGeom prst="line">
            <a:avLst/>
          </a:prstGeom>
          <a:ln cap="rnd" w="19050">
            <a:solidFill>
              <a:srgbClr val="D6D6D6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4767324" y="3969941"/>
            <a:ext cx="4694235" cy="234711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2052733"/>
            <a:ext cx="10386586" cy="89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280"/>
              </a:lnSpc>
              <a:spcBef>
                <a:spcPct val="0"/>
              </a:spcBef>
            </a:pPr>
            <a:r>
              <a:rPr lang="en-US" sz="5199">
                <a:solidFill>
                  <a:srgbClr val="CB997E"/>
                </a:solidFill>
                <a:latin typeface="Now"/>
              </a:rPr>
              <a:t>L'idée - Le fil Conducteur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4975" y="7135252"/>
            <a:ext cx="10810311" cy="872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7"/>
              </a:lnSpc>
              <a:spcBef>
                <a:spcPct val="0"/>
              </a:spcBef>
            </a:pPr>
            <a:r>
              <a:rPr lang="en-US" sz="2497">
                <a:solidFill>
                  <a:srgbClr val="CB997E"/>
                </a:solidFill>
                <a:latin typeface="Now"/>
              </a:rPr>
              <a:t>Partagez vos émotions positives, après avoir vécu une expérience quelle qu'elle soit.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997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2524" y="150771"/>
            <a:ext cx="10466101" cy="3384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59"/>
              </a:lnSpc>
            </a:pPr>
            <a:r>
              <a:rPr lang="en-US" sz="6399">
                <a:solidFill>
                  <a:srgbClr val="FFF1E6"/>
                </a:solidFill>
                <a:latin typeface="Alice Italics"/>
              </a:rPr>
              <a:t>Le partage social des émotions</a:t>
            </a:r>
          </a:p>
          <a:p>
            <a:pPr>
              <a:lnSpc>
                <a:spcPts val="8960"/>
              </a:lnSpc>
            </a:pPr>
          </a:p>
        </p:txBody>
      </p:sp>
      <p:sp>
        <p:nvSpPr>
          <p:cNvPr name="AutoShape 3" id="3"/>
          <p:cNvSpPr/>
          <p:nvPr/>
        </p:nvSpPr>
        <p:spPr>
          <a:xfrm rot="-5400000">
            <a:off x="7691232" y="5059746"/>
            <a:ext cx="1028700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1184040" y="4247686"/>
            <a:ext cx="3583256" cy="179162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191549" y="284121"/>
            <a:ext cx="3067751" cy="306775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239136" y="5002596"/>
            <a:ext cx="8074054" cy="2992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6668" indent="-303334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Alice"/>
              </a:rPr>
              <a:t>Dans l'air du temps,</a:t>
            </a:r>
          </a:p>
          <a:p>
            <a:pPr marL="606668" indent="-303334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Alice"/>
              </a:rPr>
              <a:t>Surf sur l'effet "Bienveillance"</a:t>
            </a:r>
          </a:p>
          <a:p>
            <a:pPr marL="606668" indent="-303334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Alice"/>
              </a:rPr>
              <a:t>Mouvance "Feel Good"</a:t>
            </a:r>
          </a:p>
          <a:p>
            <a:pPr marL="606668" indent="-303334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Alice"/>
              </a:rPr>
              <a:t>Sortir de la torpeur de "cette période"</a:t>
            </a:r>
          </a:p>
          <a:p>
            <a:pPr marL="606668" indent="-303334" lvl="1">
              <a:lnSpc>
                <a:spcPts val="3933"/>
              </a:lnSpc>
              <a:buFont typeface="Arial"/>
              <a:buChar char="•"/>
            </a:pPr>
            <a:r>
              <a:rPr lang="en-US" sz="2809">
                <a:solidFill>
                  <a:srgbClr val="FFFFFF"/>
                </a:solidFill>
                <a:latin typeface="Alice"/>
              </a:rPr>
              <a:t>Ne partager que le positif...</a:t>
            </a:r>
          </a:p>
          <a:p>
            <a:pPr algn="l" marL="0" indent="0" lvl="0">
              <a:lnSpc>
                <a:spcPts val="393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4010025" y="5133975"/>
            <a:ext cx="10287000" cy="0"/>
          </a:xfrm>
          <a:prstGeom prst="line">
            <a:avLst/>
          </a:prstGeom>
          <a:ln cap="rnd" w="19050">
            <a:solidFill>
              <a:srgbClr val="D6D6D6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21631" y="2046164"/>
            <a:ext cx="886522" cy="44326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21631" y="6881680"/>
            <a:ext cx="886522" cy="44326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21631" y="8873801"/>
            <a:ext cx="886522" cy="443261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21631" y="4103562"/>
            <a:ext cx="886522" cy="443261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8137963" y="-105836"/>
            <a:ext cx="12374617" cy="1091302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B997E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641200" y="1997291"/>
            <a:ext cx="4235537" cy="372727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3603052" y="5724563"/>
            <a:ext cx="4562437" cy="4562437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627276" y="434462"/>
            <a:ext cx="5764400" cy="876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175"/>
              </a:lnSpc>
              <a:spcBef>
                <a:spcPct val="0"/>
              </a:spcBef>
            </a:pPr>
            <a:r>
              <a:rPr lang="en-US" sz="5124">
                <a:solidFill>
                  <a:srgbClr val="CB997E"/>
                </a:solidFill>
                <a:latin typeface="Now"/>
              </a:rPr>
              <a:t>Objectif du site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345295"/>
            <a:ext cx="6733087" cy="740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Alice"/>
              </a:rPr>
              <a:t>D'un blog communautaire sur le partage de critiques positives.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757276"/>
            <a:ext cx="6733087" cy="42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CB997E"/>
                </a:solidFill>
                <a:latin typeface="Alice Bold"/>
              </a:rPr>
              <a:t>Développer le Front-end &amp; le Back-end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7180812"/>
            <a:ext cx="6733087" cy="740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Alice"/>
              </a:rPr>
              <a:t>Un site internet basé sur un réseau social où les utilisateurs peuvent être contributeur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6592792"/>
            <a:ext cx="6733087" cy="42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CB997E"/>
                </a:solidFill>
                <a:latin typeface="Alice Bold"/>
              </a:rPr>
              <a:t>Le Front-end 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9172932"/>
            <a:ext cx="6733087" cy="1114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CB997E"/>
                </a:solidFill>
                <a:latin typeface="Alice"/>
              </a:rPr>
              <a:t>Une BDD de contributeurs, auteurs, modérateurs.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CB997E"/>
                </a:solidFill>
                <a:latin typeface="Alice"/>
              </a:rPr>
              <a:t>Le recensement des œuvres ou des acteurs de la vie des médias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8584913"/>
            <a:ext cx="6733087" cy="42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CB997E"/>
                </a:solidFill>
                <a:latin typeface="Alice Bold"/>
              </a:rPr>
              <a:t>Le Back-end 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4402693"/>
            <a:ext cx="6733087" cy="1114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Alice"/>
              </a:rPr>
              <a:t>Le site internet aura sujet principal : les œuvres cinématographiques, et audio-visuelles ainsi que tout  ce qui gravite autour.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3814674"/>
            <a:ext cx="6733087" cy="42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CB997E"/>
                </a:solidFill>
                <a:latin typeface="Alice Bold"/>
              </a:rPr>
              <a:t>Evolution et concentration 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41379" y="1405150"/>
            <a:ext cx="12205242" cy="106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4"/>
              </a:lnSpc>
              <a:spcBef>
                <a:spcPct val="0"/>
              </a:spcBef>
            </a:pPr>
            <a:r>
              <a:rPr lang="en-US" sz="6174">
                <a:solidFill>
                  <a:srgbClr val="000000"/>
                </a:solidFill>
                <a:latin typeface="Now"/>
              </a:rPr>
              <a:t>Les Cibles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209" t="0" r="2752" b="12492"/>
          <a:stretch>
            <a:fillRect/>
          </a:stretch>
        </p:blipFill>
        <p:spPr>
          <a:xfrm flipH="false" flipV="false" rot="0">
            <a:off x="4110687" y="2916321"/>
            <a:ext cx="11121840" cy="724517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2667660" y="203125"/>
            <a:ext cx="5354786" cy="535478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DDCD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33640" y="203125"/>
            <a:ext cx="5354786" cy="535478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B997E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66981" y="2504960"/>
            <a:ext cx="4221138" cy="1478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DDCD2"/>
                </a:solidFill>
                <a:latin typeface="Now"/>
              </a:rPr>
              <a:t>Adultes cultivés conscient de la perte de temps, ainsi que de l'impact psychologique d'une expérience.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6981" y="1452773"/>
            <a:ext cx="4221138" cy="710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FFF1E6"/>
                </a:solidFill>
                <a:latin typeface="Now Bold"/>
              </a:rPr>
              <a:t>VISITEURS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34484" y="2878221"/>
            <a:ext cx="4221138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CB997E"/>
                </a:solidFill>
                <a:latin typeface="Now"/>
              </a:rPr>
              <a:t>Adultes qui aiment partager, écrire, et se valorisant dans la contribution.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090870" y="1452775"/>
            <a:ext cx="4508366" cy="71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40"/>
              </a:lnSpc>
              <a:spcBef>
                <a:spcPct val="0"/>
              </a:spcBef>
            </a:pPr>
            <a:r>
              <a:rPr lang="en-US" sz="4100">
                <a:solidFill>
                  <a:srgbClr val="CB997E"/>
                </a:solidFill>
                <a:latin typeface="Now Bold"/>
              </a:rPr>
              <a:t>CONTRIBUTEURS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8634" y="8220023"/>
            <a:ext cx="969096" cy="484548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407040" y="8163213"/>
            <a:ext cx="5111184" cy="531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0"/>
              </a:lnSpc>
            </a:pPr>
            <a:r>
              <a:rPr lang="en-US" sz="3050">
                <a:solidFill>
                  <a:srgbClr val="CB997E"/>
                </a:solidFill>
                <a:latin typeface="Alice"/>
              </a:rPr>
              <a:t>Le CDC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997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34812" y="5133975"/>
            <a:ext cx="19535305" cy="0"/>
          </a:xfrm>
          <a:prstGeom prst="line">
            <a:avLst/>
          </a:prstGeom>
          <a:ln cap="rnd" w="19050">
            <a:solidFill>
              <a:srgbClr val="EDDCD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75084" y="1942213"/>
            <a:ext cx="13137831" cy="1099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60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Now"/>
              </a:rPr>
              <a:t>La concurrence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656761" y="5153025"/>
            <a:ext cx="1172947" cy="58647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6908715"/>
            <a:ext cx="4535566" cy="731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Now"/>
              </a:rPr>
              <a:t>Allociné</a:t>
            </a:r>
          </a:p>
          <a:p>
            <a:pPr algn="ctr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Now"/>
              </a:rPr>
              <a:t>Senscritique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267678"/>
            <a:ext cx="4535566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49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Now Bold"/>
              </a:rPr>
              <a:t>Dans le même thème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6446" y="6877880"/>
            <a:ext cx="4535566" cy="731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Now"/>
              </a:rPr>
              <a:t>Babelio</a:t>
            </a:r>
          </a:p>
          <a:p>
            <a:pPr algn="ctr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Now"/>
              </a:rPr>
              <a:t>Tripadvisor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46446" y="6236843"/>
            <a:ext cx="4535566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49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Now Bold"/>
              </a:rPr>
              <a:t>Dans d'autres domaines 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227755" y="5153025"/>
            <a:ext cx="1172947" cy="58647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41710" y="8531478"/>
            <a:ext cx="969096" cy="484548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57384" y="8474667"/>
            <a:ext cx="5111184" cy="531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0"/>
              </a:lnSpc>
            </a:pPr>
            <a:r>
              <a:rPr lang="en-US" sz="3050">
                <a:solidFill>
                  <a:srgbClr val="EDDCD2"/>
                </a:solidFill>
                <a:latin typeface="Alice"/>
              </a:rPr>
              <a:t>Le CDC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95072" y="0"/>
            <a:ext cx="1497856" cy="74892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806" r="0" b="806"/>
          <a:stretch>
            <a:fillRect/>
          </a:stretch>
        </p:blipFill>
        <p:spPr>
          <a:xfrm flipH="false" flipV="false" rot="0">
            <a:off x="363379" y="4071379"/>
            <a:ext cx="17624292" cy="537540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643802" y="3293066"/>
            <a:ext cx="14871328" cy="40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CB997E"/>
                </a:solidFill>
                <a:latin typeface="Now"/>
              </a:rPr>
              <a:t>S. W. O. 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3802" y="1708557"/>
            <a:ext cx="14871328" cy="1135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06"/>
              </a:lnSpc>
              <a:spcBef>
                <a:spcPct val="0"/>
              </a:spcBef>
            </a:pPr>
            <a:r>
              <a:rPr lang="en-US" sz="6575">
                <a:solidFill>
                  <a:srgbClr val="CB997E"/>
                </a:solidFill>
                <a:latin typeface="Now"/>
              </a:rPr>
              <a:t>Analyse Marketing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42274" y="242274"/>
            <a:ext cx="969096" cy="48454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73400" y="185464"/>
            <a:ext cx="5111184" cy="531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0"/>
              </a:lnSpc>
            </a:pPr>
            <a:r>
              <a:rPr lang="en-US" sz="3050">
                <a:solidFill>
                  <a:srgbClr val="CB997E"/>
                </a:solidFill>
                <a:latin typeface="Alice"/>
              </a:rPr>
              <a:t>Le CDC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425865" y="-1325411"/>
            <a:ext cx="13342069" cy="1334206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CB997E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430808" y="108541"/>
            <a:ext cx="9475896" cy="1004536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-84910" y="227381"/>
            <a:ext cx="6131473" cy="91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39"/>
              </a:lnSpc>
            </a:pPr>
            <a:r>
              <a:rPr lang="en-US" sz="5949">
                <a:solidFill>
                  <a:srgbClr val="FFF1E6"/>
                </a:solidFill>
                <a:latin typeface="Alice"/>
              </a:rPr>
              <a:t>Enoncé du besoin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1910" y="1869069"/>
            <a:ext cx="6687496" cy="6905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latin typeface="Alice"/>
              </a:rPr>
              <a:t>Les besoins primordiaux sont :</a:t>
            </a:r>
          </a:p>
          <a:p>
            <a:pPr algn="ctr">
              <a:lnSpc>
                <a:spcPts val="2864"/>
              </a:lnSpc>
            </a:pPr>
            <a:r>
              <a:rPr lang="en-US" sz="113">
                <a:solidFill>
                  <a:srgbClr val="FFF1E6"/>
                </a:solidFill>
                <a:ea typeface="Alice"/>
              </a:rPr>
              <a:t>●Les utilisateurs doivent pouvoir c</a:t>
            </a:r>
            <a:r>
              <a:rPr lang="en-US" sz="2045">
                <a:solidFill>
                  <a:srgbClr val="FFF1E6"/>
                </a:solidFill>
                <a:latin typeface="Alice"/>
              </a:rPr>
              <a:t>onsulter les articles des autres utilisateurs sans se connecter,</a:t>
            </a:r>
          </a:p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ea typeface="Alice"/>
              </a:rPr>
              <a:t>●Une fois connecté à leur compte, l’utilisateur devient rédacteur du blog, peut créer une vidéothèque des œuvres qu’il a déjà vu, et peut communiquer avec les autres rédacteurs. Selon son degré d’implication, il peut ensuite devenir à son tour modérateur.</a:t>
            </a:r>
          </a:p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latin typeface="Alice"/>
              </a:rPr>
              <a:t>Chaque utilisateur connecté peut aussi créer, et/ou participer à un événement.</a:t>
            </a:r>
          </a:p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ea typeface="Alice"/>
              </a:rPr>
              <a:t>●Chaque article est rattaché à une fiche culturelle sur l'œuvre en question avec un lien d’achat sur un site marchand, si l'œuvre y est proposée.</a:t>
            </a:r>
          </a:p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ea typeface="Alice"/>
              </a:rPr>
              <a:t>●Une section Quizz est présente sur chaque bas de page. Les scores sont comparés entre les utilisateurs enregistrés.</a:t>
            </a:r>
          </a:p>
          <a:p>
            <a:pPr algn="ctr">
              <a:lnSpc>
                <a:spcPts val="2864"/>
              </a:lnSpc>
            </a:pPr>
            <a:r>
              <a:rPr lang="en-US" sz="2045">
                <a:solidFill>
                  <a:srgbClr val="FFF1E6"/>
                </a:solidFill>
                <a:ea typeface="Alice"/>
              </a:rPr>
              <a:t>●Les articles, ainsi que leur fiche culturelle doivent pouvoir être classé par catégorie d’émotion qu’il suscite. </a:t>
            </a:r>
          </a:p>
          <a:p>
            <a:pPr algn="ctr">
              <a:lnSpc>
                <a:spcPts val="2864"/>
              </a:lnSpc>
            </a:pP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-242274" y="9303418"/>
            <a:ext cx="969096" cy="48454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73400" y="9246608"/>
            <a:ext cx="5111184" cy="531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0"/>
              </a:lnSpc>
            </a:pPr>
            <a:r>
              <a:rPr lang="en-US" sz="3050">
                <a:solidFill>
                  <a:srgbClr val="EDDCD2"/>
                </a:solidFill>
                <a:latin typeface="Alice"/>
              </a:rPr>
              <a:t>Le CDC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DAEyU7gjtIw</dc:identifier>
  <dcterms:modified xsi:type="dcterms:W3CDTF">2011-08-01T06:04:30Z</dcterms:modified>
  <cp:revision>1</cp:revision>
  <dc:title>Projet - Fil rouge</dc:title>
</cp:coreProperties>
</file>

<file path=docProps/thumbnail.jpeg>
</file>